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7" r:id="rId4"/>
    <p:sldId id="259" r:id="rId5"/>
    <p:sldId id="263" r:id="rId6"/>
    <p:sldId id="277" r:id="rId7"/>
    <p:sldId id="275" r:id="rId8"/>
    <p:sldId id="266" r:id="rId9"/>
    <p:sldId id="268" r:id="rId10"/>
    <p:sldId id="274" r:id="rId11"/>
    <p:sldId id="270" r:id="rId12"/>
    <p:sldId id="271" r:id="rId13"/>
    <p:sldId id="272" r:id="rId14"/>
    <p:sldId id="269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0" y="5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F129-A2D7-471F-8518-E4735967629F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A841-74BC-4D3D-92A4-8F163E24F2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00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F129-A2D7-471F-8518-E4735967629F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A841-74BC-4D3D-92A4-8F163E24F2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881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F129-A2D7-471F-8518-E4735967629F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A841-74BC-4D3D-92A4-8F163E24F2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81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F129-A2D7-471F-8518-E4735967629F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A841-74BC-4D3D-92A4-8F163E24F2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804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4406900"/>
            <a:ext cx="10515600" cy="1362075"/>
          </a:xfrm>
        </p:spPr>
        <p:txBody>
          <a:bodyPr anchor="t"/>
          <a:lstStyle>
            <a:lvl1pPr>
              <a:defRPr sz="4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906713"/>
            <a:ext cx="105156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F129-A2D7-471F-8518-E4735967629F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A841-74BC-4D3D-92A4-8F163E24F2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78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0863"/>
            <a:ext cx="5181600" cy="4351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0863"/>
            <a:ext cx="5181600" cy="4351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F129-A2D7-471F-8518-E4735967629F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A841-74BC-4D3D-92A4-8F163E24F2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298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535113"/>
            <a:ext cx="5156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0" y="2174875"/>
            <a:ext cx="5156200" cy="399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3" y="1535113"/>
            <a:ext cx="515778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3" y="2174875"/>
            <a:ext cx="5157787" cy="399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F129-A2D7-471F-8518-E4735967629F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A841-74BC-4D3D-92A4-8F163E24F2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188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F129-A2D7-471F-8518-E4735967629F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A841-74BC-4D3D-92A4-8F163E24F2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24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F129-A2D7-471F-8518-E4735967629F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A841-74BC-4D3D-92A4-8F163E24F2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692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685800"/>
            <a:ext cx="4013200" cy="1160463"/>
          </a:xfrm>
        </p:spPr>
        <p:txBody>
          <a:bodyPr anchor="b"/>
          <a:lstStyle>
            <a:lvl1pPr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6663" y="685800"/>
            <a:ext cx="6300787" cy="548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1850" y="1846263"/>
            <a:ext cx="4013200" cy="43259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F129-A2D7-471F-8518-E4735967629F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A841-74BC-4D3D-92A4-8F163E24F2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963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5075" y="4800600"/>
            <a:ext cx="7177088" cy="566738"/>
          </a:xfrm>
        </p:spPr>
        <p:txBody>
          <a:bodyPr anchor="b"/>
          <a:lstStyle>
            <a:lvl1pPr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05075" y="685800"/>
            <a:ext cx="7177088" cy="4041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05075" y="5367338"/>
            <a:ext cx="717708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F129-A2D7-471F-8518-E4735967629F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A841-74BC-4D3D-92A4-8F163E24F2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9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0863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1F129-A2D7-471F-8518-E4735967629F}" type="datetimeFigureOut">
              <a:rPr lang="ru-RU" smtClean="0"/>
              <a:t>14.12.2018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8A841-74BC-4D3D-92A4-8F163E24F2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678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jpeg"/><Relationship Id="rId11" Type="http://schemas.openxmlformats.org/officeDocument/2006/relationships/image" Target="../media/image75.png"/><Relationship Id="rId5" Type="http://schemas.openxmlformats.org/officeDocument/2006/relationships/image" Target="../media/image69.jpeg"/><Relationship Id="rId10" Type="http://schemas.openxmlformats.org/officeDocument/2006/relationships/image" Target="../media/image74.png"/><Relationship Id="rId4" Type="http://schemas.openxmlformats.org/officeDocument/2006/relationships/image" Target="../media/image68.jpeg"/><Relationship Id="rId9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40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hyperlink" Target="http://prohorenko-u-a.a2b2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eg"/><Relationship Id="rId7" Type="http://schemas.microsoft.com/office/2007/relationships/hdphoto" Target="../media/hdphoto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10" Type="http://schemas.openxmlformats.org/officeDocument/2006/relationships/image" Target="../media/image33.png"/><Relationship Id="rId4" Type="http://schemas.openxmlformats.org/officeDocument/2006/relationships/image" Target="../media/image28.jpeg"/><Relationship Id="rId9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13808" y="42944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chemeClr val="accent5">
                        <a:shade val="30000"/>
                        <a:satMod val="115000"/>
                      </a:schemeClr>
                    </a:gs>
                    <a:gs pos="50000">
                      <a:schemeClr val="accent5">
                        <a:shade val="67500"/>
                        <a:satMod val="115000"/>
                      </a:schemeClr>
                    </a:gs>
                    <a:gs pos="100000">
                      <a:schemeClr val="accent5">
                        <a:shade val="100000"/>
                        <a:satMod val="115000"/>
                      </a:schemeClr>
                    </a:gs>
                  </a:gsLst>
                  <a:lin ang="189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/>
            </a:r>
            <a:b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chemeClr val="accent5">
                        <a:shade val="30000"/>
                        <a:satMod val="115000"/>
                      </a:schemeClr>
                    </a:gs>
                    <a:gs pos="50000">
                      <a:schemeClr val="accent5">
                        <a:shade val="67500"/>
                        <a:satMod val="115000"/>
                      </a:schemeClr>
                    </a:gs>
                    <a:gs pos="100000">
                      <a:schemeClr val="accent5">
                        <a:shade val="100000"/>
                        <a:satMod val="115000"/>
                      </a:schemeClr>
                    </a:gs>
                  </a:gsLst>
                  <a:lin ang="189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ru-RU" sz="6000" b="1" dirty="0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chemeClr val="accent5">
                        <a:shade val="30000"/>
                        <a:satMod val="115000"/>
                      </a:schemeClr>
                    </a:gs>
                    <a:gs pos="50000">
                      <a:schemeClr val="accent5">
                        <a:shade val="67500"/>
                        <a:satMod val="115000"/>
                      </a:schemeClr>
                    </a:gs>
                    <a:gs pos="100000">
                      <a:schemeClr val="accent5">
                        <a:shade val="100000"/>
                        <a:satMod val="115000"/>
                      </a:schemeClr>
                    </a:gs>
                  </a:gsLst>
                  <a:lin ang="189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/>
            </a:r>
            <a:br>
              <a:rPr lang="ru-RU" sz="6000" b="1" dirty="0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chemeClr val="accent5">
                        <a:shade val="30000"/>
                        <a:satMod val="115000"/>
                      </a:schemeClr>
                    </a:gs>
                    <a:gs pos="50000">
                      <a:schemeClr val="accent5">
                        <a:shade val="67500"/>
                        <a:satMod val="115000"/>
                      </a:schemeClr>
                    </a:gs>
                    <a:gs pos="100000">
                      <a:schemeClr val="accent5">
                        <a:shade val="100000"/>
                        <a:satMod val="115000"/>
                      </a:schemeClr>
                    </a:gs>
                  </a:gsLst>
                  <a:lin ang="189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ru-RU" sz="67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Мой </a:t>
            </a:r>
            <a:r>
              <a:rPr lang="ru-RU" sz="6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инновационный педагогический опыт</a:t>
            </a:r>
            <a:endParaRPr lang="ru-RU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3602037"/>
            <a:ext cx="10101943" cy="2573131"/>
          </a:xfrm>
        </p:spPr>
        <p:txBody>
          <a:bodyPr>
            <a:normAutofit/>
          </a:bodyPr>
          <a:lstStyle/>
          <a:p>
            <a:pPr algn="r"/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Прохоренко Юлия Александровна</a:t>
            </a:r>
          </a:p>
          <a:p>
            <a:pPr algn="r"/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Инструктор 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 физической 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культуре</a:t>
            </a:r>
          </a:p>
          <a:p>
            <a:pPr algn="r"/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МДОУ «Детский сад комбинированного вида № 31»</a:t>
            </a:r>
          </a:p>
          <a:p>
            <a:pPr algn="r"/>
            <a:r>
              <a:rPr lang="ru-RU" sz="2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п.Сосново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Приозерский р-н, Ленинградская обл.</a:t>
            </a:r>
            <a:endParaRPr lang="ru-RU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" y="3394693"/>
            <a:ext cx="3921332" cy="2614221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90" y="588391"/>
            <a:ext cx="2517476" cy="251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Родители – активные участники жизни ДОУ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r="28082"/>
          <a:stretch/>
        </p:blipFill>
        <p:spPr>
          <a:xfrm>
            <a:off x="730271" y="1417726"/>
            <a:ext cx="2268187" cy="2873169"/>
          </a:xfrm>
          <a:ln w="19050">
            <a:solidFill>
              <a:srgbClr val="FFC000"/>
            </a:solidFill>
          </a:ln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06" y="4576065"/>
            <a:ext cx="3617519" cy="2032028"/>
          </a:xfrm>
          <a:ln w="19050">
            <a:solidFill>
              <a:srgbClr val="FFC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095" y="1417726"/>
            <a:ext cx="5114959" cy="2873169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691" y="1417726"/>
            <a:ext cx="2125653" cy="29153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93" y="4403571"/>
            <a:ext cx="3306783" cy="2204522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10" name="Picture 2" descr="F:\фото для презентаций герои спорта\depositphotos_5591716-stock-illustration-abstract-friendly-famil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 flipV="1">
            <a:off x="8271641" y="4440620"/>
            <a:ext cx="2834100" cy="2130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68" y="95791"/>
            <a:ext cx="1321935" cy="132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6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150" y="318747"/>
            <a:ext cx="10515600" cy="646909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Наши спортивные успехи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72" y="3981559"/>
            <a:ext cx="3321845" cy="2214563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086890"/>
              </p:ext>
            </p:extLst>
          </p:nvPr>
        </p:nvGraphicFramePr>
        <p:xfrm>
          <a:off x="938150" y="965656"/>
          <a:ext cx="10141528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5382">
                  <a:extLst>
                    <a:ext uri="{9D8B030D-6E8A-4147-A177-3AD203B41FA5}">
                      <a16:colId xmlns:a16="http://schemas.microsoft.com/office/drawing/2014/main" val="1434699395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3495844626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1155074225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3603246819"/>
                    </a:ext>
                  </a:extLst>
                </a:gridCol>
              </a:tblGrid>
              <a:tr h="30503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2015 год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2016 год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2017 год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2018 год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6839598"/>
                  </a:ext>
                </a:extLst>
              </a:tr>
              <a:tr h="12201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1 и 3 место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в беге на 30</a:t>
                      </a:r>
                      <a:r>
                        <a:rPr lang="ru-RU" sz="1600" baseline="0" dirty="0" smtClean="0"/>
                        <a:t> метров</a:t>
                      </a:r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Соревнования по легкой атлетике среди дошкольников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2 место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в общекомандном зачете</a:t>
                      </a:r>
                    </a:p>
                    <a:p>
                      <a:pPr algn="ctr"/>
                      <a:r>
                        <a:rPr lang="ru-RU" sz="1600" dirty="0" smtClean="0"/>
                        <a:t>Соревнования по легкой</a:t>
                      </a:r>
                      <a:r>
                        <a:rPr lang="ru-RU" sz="1600" baseline="0" dirty="0" smtClean="0"/>
                        <a:t> атлетике среди дошкольников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1 место в общекомандном зачете</a:t>
                      </a:r>
                    </a:p>
                    <a:p>
                      <a:pPr algn="ctr"/>
                      <a:r>
                        <a:rPr lang="ru-RU" sz="1600" dirty="0" smtClean="0"/>
                        <a:t>Соревнования по легкой атлетике среди дошкольников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2</a:t>
                      </a:r>
                      <a:r>
                        <a:rPr lang="ru-RU" sz="1600" baseline="0" dirty="0" smtClean="0"/>
                        <a:t> место в общекомандном зачете</a:t>
                      </a:r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Спартакиада ДОУ</a:t>
                      </a:r>
                      <a:r>
                        <a:rPr lang="ru-RU" sz="1600" baseline="0" dirty="0" smtClean="0"/>
                        <a:t> </a:t>
                      </a:r>
                    </a:p>
                    <a:p>
                      <a:pPr algn="ctr"/>
                      <a:r>
                        <a:rPr lang="ru-RU" sz="1600" baseline="0" dirty="0" smtClean="0"/>
                        <a:t>2017-2018 </a:t>
                      </a:r>
                    </a:p>
                    <a:p>
                      <a:pPr algn="ctr"/>
                      <a:r>
                        <a:rPr lang="ru-RU" sz="1600" baseline="0" dirty="0" smtClean="0"/>
                        <a:t>учебный год 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04383"/>
                  </a:ext>
                </a:extLst>
              </a:tr>
              <a:tr h="99134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первых  и 2 место</a:t>
                      </a:r>
                      <a:r>
                        <a:rPr lang="ru-RU" sz="1600" baseline="0" dirty="0" smtClean="0"/>
                        <a:t> </a:t>
                      </a:r>
                    </a:p>
                    <a:p>
                      <a:pPr algn="ctr"/>
                      <a:r>
                        <a:rPr lang="ru-RU" sz="1600" baseline="0" dirty="0" smtClean="0"/>
                        <a:t>в соревнованиях</a:t>
                      </a:r>
                    </a:p>
                    <a:p>
                      <a:pPr algn="ctr"/>
                      <a:r>
                        <a:rPr lang="ru-RU" sz="1600" baseline="0" dirty="0" smtClean="0"/>
                        <a:t> «Кросс наций» </a:t>
                      </a:r>
                    </a:p>
                    <a:p>
                      <a:pPr algn="ctr"/>
                      <a:r>
                        <a:rPr lang="ru-RU" sz="1600" baseline="0" dirty="0" smtClean="0"/>
                        <a:t>для дошкольников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Участие в соревнованиях </a:t>
                      </a:r>
                    </a:p>
                    <a:p>
                      <a:pPr algn="ctr"/>
                      <a:r>
                        <a:rPr lang="ru-RU" sz="1600" dirty="0" smtClean="0"/>
                        <a:t>«Кросс наций» </a:t>
                      </a:r>
                    </a:p>
                    <a:p>
                      <a:pPr algn="ctr"/>
                      <a:r>
                        <a:rPr lang="ru-RU" sz="1600" dirty="0" smtClean="0"/>
                        <a:t>для дошкольников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425450"/>
                  </a:ext>
                </a:extLst>
              </a:tr>
            </a:tbl>
          </a:graphicData>
        </a:graphic>
      </p:graphicFrame>
      <p:pic>
        <p:nvPicPr>
          <p:cNvPr id="9" name="Picture 3" descr="bfedcf_71d66b061fc8447bae99e1f58dafaa93-mv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64" y="3981560"/>
            <a:ext cx="2303463" cy="22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7" b="7967"/>
          <a:stretch/>
        </p:blipFill>
        <p:spPr>
          <a:xfrm>
            <a:off x="7458806" y="3981559"/>
            <a:ext cx="3994944" cy="2253522"/>
          </a:xfrm>
          <a:ln w="19050">
            <a:solidFill>
              <a:srgbClr val="FFC00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2" y="153097"/>
            <a:ext cx="1321935" cy="132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43255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Проекты патриотической направленности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1886" y="799751"/>
            <a:ext cx="5590817" cy="63976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ГТО для дошкольников «Всегда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ГоТОв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!»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user\Desktop\гто 2\56a4e0d1ed9e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975" y="3131760"/>
            <a:ext cx="2947521" cy="3139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6391544" y="787823"/>
            <a:ext cx="5157787" cy="63976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«Памяти павших будем достойны»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364" y="4522012"/>
            <a:ext cx="1096773" cy="1949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user\Desktop\гто 2\фоточки\IMG_00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7"/>
          <a:stretch/>
        </p:blipFill>
        <p:spPr bwMode="auto">
          <a:xfrm>
            <a:off x="4731977" y="1508219"/>
            <a:ext cx="1270486" cy="1532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9" name="Picture 5" descr="C:\Users\user\Desktop\гто 2\фоточки\IMG_002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45"/>
          <a:stretch/>
        </p:blipFill>
        <p:spPr bwMode="auto">
          <a:xfrm>
            <a:off x="3985242" y="3131760"/>
            <a:ext cx="1928635" cy="129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C:\Users\user\Desktop\гто 2\фоточки\IMG_002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02"/>
          <a:stretch/>
        </p:blipFill>
        <p:spPr bwMode="auto">
          <a:xfrm>
            <a:off x="3404603" y="4568990"/>
            <a:ext cx="1185654" cy="1622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131" y="1854994"/>
            <a:ext cx="1600754" cy="1395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C:\Users\user\Desktop\гто 2\Знаки_ГТО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80" y="1528105"/>
            <a:ext cx="275272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3357" y="1811028"/>
            <a:ext cx="2490369" cy="186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0" cstate="print"/>
          <a:srcRect b="17881"/>
          <a:stretch>
            <a:fillRect/>
          </a:stretch>
        </p:blipFill>
        <p:spPr bwMode="auto">
          <a:xfrm>
            <a:off x="9120248" y="2156144"/>
            <a:ext cx="2727069" cy="167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91544" y="4095387"/>
            <a:ext cx="2650333" cy="198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188696" y="4319430"/>
            <a:ext cx="2727659" cy="204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460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582295"/>
            <a:ext cx="10515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Педагогические проекты с родителями 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700" dirty="0" smtClean="0">
                <a:solidFill>
                  <a:schemeClr val="accent6">
                    <a:lumMod val="50000"/>
                  </a:schemeClr>
                </a:solidFill>
              </a:rPr>
              <a:t>(законными представителями)</a:t>
            </a:r>
            <a:br>
              <a:rPr lang="ru-RU" sz="27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1800" y="1405414"/>
            <a:ext cx="5156200" cy="44958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День защитника отечества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194" name="Picture 2" descr="F:\фото праздники 2018\папка новая\IMG_22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750185" y="1836191"/>
            <a:ext cx="3291840" cy="219456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6911794" y="1331163"/>
            <a:ext cx="5157787" cy="44958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Масленица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195" name="Picture 3" descr="F:\фото праздники 2018\папка новая\IMG_22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476" y="4719502"/>
            <a:ext cx="2508721" cy="167248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</p:pic>
      <p:pic>
        <p:nvPicPr>
          <p:cNvPr id="8198" name="Picture 6" descr="G:\23 февраля 2017\20170220_1608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899" y="1854994"/>
            <a:ext cx="2514600" cy="1414463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</p:pic>
      <p:pic>
        <p:nvPicPr>
          <p:cNvPr id="8196" name="Picture 4" descr="F:\фото праздники 2018\папка новая\IMG_21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9131" y="4173537"/>
            <a:ext cx="3327668" cy="221844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2"/>
          <a:stretch/>
        </p:blipFill>
        <p:spPr>
          <a:xfrm>
            <a:off x="9626344" y="1849923"/>
            <a:ext cx="2443237" cy="2249269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829" y="1880183"/>
            <a:ext cx="2958679" cy="2219009"/>
          </a:xfrm>
          <a:ln w="19050">
            <a:solidFill>
              <a:srgbClr val="FFC000"/>
            </a:solidFill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 cstate="print"/>
          <a:srcRect b="3578"/>
          <a:stretch>
            <a:fillRect/>
          </a:stretch>
        </p:blipFill>
        <p:spPr bwMode="auto">
          <a:xfrm>
            <a:off x="144542" y="3341248"/>
            <a:ext cx="2590800" cy="1405180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829" y="4405745"/>
            <a:ext cx="2648316" cy="1986237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701" y="4223822"/>
            <a:ext cx="2890880" cy="2168160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37447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3433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Спартакиада педагогических работников Приозерского района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53" y="1191435"/>
            <a:ext cx="3292550" cy="2469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228" y="1191435"/>
            <a:ext cx="3412719" cy="2504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53" y="1174092"/>
            <a:ext cx="3338796" cy="2504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53" y="3978233"/>
            <a:ext cx="3292550" cy="2469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397" y="3978232"/>
            <a:ext cx="3292550" cy="2469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53" y="3897176"/>
            <a:ext cx="3400625" cy="2550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020" y="618518"/>
            <a:ext cx="1240576" cy="17548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020" y="2771266"/>
            <a:ext cx="1257789" cy="17791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084" y="4804100"/>
            <a:ext cx="1316726" cy="186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9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6011883"/>
            <a:ext cx="12334503" cy="566738"/>
          </a:xfrm>
        </p:spPr>
        <p:txBody>
          <a:bodyPr>
            <a:normAutofit/>
          </a:bodyPr>
          <a:lstStyle/>
          <a:p>
            <a:pPr algn="ctr"/>
            <a:r>
              <a:rPr lang="ru-RU" sz="1600" b="0" dirty="0" smtClean="0"/>
              <a:t>Все фотографии в презентации размещены с согласия родителей (законных представителей) воспитанников МДОУ № 31</a:t>
            </a:r>
            <a:endParaRPr lang="ru-RU" sz="1600" b="0" dirty="0"/>
          </a:p>
        </p:txBody>
      </p:sp>
      <p:sp>
        <p:nvSpPr>
          <p:cNvPr id="6" name="Объект 5"/>
          <p:cNvSpPr>
            <a:spLocks noGrp="1"/>
          </p:cNvSpPr>
          <p:nvPr>
            <p:ph type="body" sz="half" idx="2"/>
          </p:nvPr>
        </p:nvSpPr>
        <p:spPr>
          <a:xfrm>
            <a:off x="665018" y="284699"/>
            <a:ext cx="10640291" cy="3551031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Не важно в зале на групповых, на улице, </a:t>
            </a:r>
            <a:endParaRPr lang="ru-RU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на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площадке, на лошади, велосипеде, самокате – </a:t>
            </a:r>
          </a:p>
          <a:p>
            <a:pPr algn="ctr"/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главное ВЫ ДВИГАЕТЕСЬ!!! </a:t>
            </a:r>
          </a:p>
          <a:p>
            <a:pPr algn="ctr"/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Не сидите! Жизнь проходит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мимо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малоподвижных людей)))! </a:t>
            </a:r>
            <a:br>
              <a:rPr lang="ru-RU" sz="3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ВСЕМ ДВИЖЕНИЯ!!!</a:t>
            </a:r>
            <a:r>
              <a:rPr lang="ru-RU" sz="40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4000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1" b="26707"/>
          <a:stretch/>
        </p:blipFill>
        <p:spPr>
          <a:xfrm>
            <a:off x="201880" y="3682340"/>
            <a:ext cx="4659086" cy="2329543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75" y="1696192"/>
            <a:ext cx="2682488" cy="1506804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104" y="3682338"/>
            <a:ext cx="3494314" cy="2329543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100" y="1696192"/>
            <a:ext cx="2570347" cy="1445820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 t="21881" r="24503" b="8680"/>
          <a:stretch>
            <a:fillRect/>
          </a:stretch>
        </p:blipFill>
        <p:spPr bwMode="auto">
          <a:xfrm>
            <a:off x="9281556" y="3406194"/>
            <a:ext cx="2121782" cy="2605687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93" y="134585"/>
            <a:ext cx="1321935" cy="132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3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7792" y="855023"/>
            <a:ext cx="4516473" cy="45363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Специалист </a:t>
            </a:r>
            <a:b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по физической культуре и спорту. </a:t>
            </a:r>
            <a:b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Санкт-Петербургский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государственный университет физической культуры и спорта имени </a:t>
            </a:r>
            <a:r>
              <a:rPr lang="ru-RU" sz="1800" b="1" dirty="0" err="1">
                <a:solidFill>
                  <a:schemeClr val="accent6">
                    <a:lumMod val="50000"/>
                  </a:schemeClr>
                </a:solidFill>
              </a:rPr>
              <a:t>П.Ф.Лесгафта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, выпуск 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2008 г. </a:t>
            </a:r>
            <a:b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Руководитель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творческой 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группы</a:t>
            </a:r>
            <a:b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«Физическое развитие детей дошкольного возраста в рамках реализации ФГОС ДО» Приозерского района в 2017, 2018 гг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b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Лауреат 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конкурса «Учитель года» </a:t>
            </a:r>
            <a:b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в номинации «Воспитатель года» Приозерский район, 2018 год</a:t>
            </a:r>
            <a:b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личный сайт </a:t>
            </a:r>
            <a:r>
              <a:rPr lang="ru-RU" sz="1800" b="1" u="sng" dirty="0">
                <a:solidFill>
                  <a:schemeClr val="accent6">
                    <a:lumMod val="50000"/>
                  </a:schemeClr>
                </a:solidFill>
                <a:hlinkClick r:id="rId2"/>
              </a:rPr>
              <a:t>http://prohorenko-u-a.a2b2.ru/</a:t>
            </a:r>
            <a:r>
              <a:rPr lang="ru-RU" sz="8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8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       </a:t>
            </a: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</a:rPr>
              <a:t>             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 педагогический стаж работы 14,5 лет</a:t>
            </a:r>
            <a:b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стаж работы в ДОУ – 4 года</a:t>
            </a:r>
            <a:endParaRPr lang="ru-RU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Содержимое 3" descr="IMG_27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3888"/>
          <a:stretch>
            <a:fillRect/>
          </a:stretch>
        </p:blipFill>
        <p:spPr>
          <a:xfrm>
            <a:off x="345967" y="622336"/>
            <a:ext cx="6583680" cy="37795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4"/>
          <a:stretch/>
        </p:blipFill>
        <p:spPr>
          <a:xfrm>
            <a:off x="345967" y="4779820"/>
            <a:ext cx="1172382" cy="16803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7" b="2222"/>
          <a:stretch/>
        </p:blipFill>
        <p:spPr>
          <a:xfrm>
            <a:off x="1923803" y="4779819"/>
            <a:ext cx="1166750" cy="16917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9" b="1472"/>
          <a:stretch/>
        </p:blipFill>
        <p:spPr>
          <a:xfrm>
            <a:off x="7029948" y="4779819"/>
            <a:ext cx="1179740" cy="16917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39557" y="4580909"/>
            <a:ext cx="1469182" cy="20781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744" y="4758635"/>
            <a:ext cx="1230696" cy="17408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5353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7547" y="222197"/>
            <a:ext cx="9513125" cy="119643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Моя дружная спортивная семья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дает мне силы для работы и творчества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 descr="IMG_66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1755" y="1617494"/>
            <a:ext cx="2082338" cy="3200400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9492" y="1617494"/>
            <a:ext cx="2399309" cy="3200401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499" y="1968334"/>
            <a:ext cx="2920093" cy="3893457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82314" y="4046363"/>
            <a:ext cx="1313984" cy="3254765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98" y="4349052"/>
            <a:ext cx="3568103" cy="2372409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99" y="1672976"/>
            <a:ext cx="3568103" cy="2676077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5" y="4817895"/>
            <a:ext cx="1187939" cy="16803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1967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1166" y="257226"/>
            <a:ext cx="8693727" cy="4987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Моё любимое место работы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197" y="901673"/>
            <a:ext cx="4762995" cy="3518609"/>
          </a:xfrm>
          <a:prstGeom prst="rect">
            <a:avLst/>
          </a:prstGeom>
          <a:ln w="1905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F:\для презентации ФОР\фото02\IMG_280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17829" y="967179"/>
            <a:ext cx="3348841" cy="2232561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</p:pic>
      <p:pic>
        <p:nvPicPr>
          <p:cNvPr id="6" name="Picture 7" descr="F:\для презентации ФОР\фото02\IMG_28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677" y="3668959"/>
            <a:ext cx="3367430" cy="2244953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</p:pic>
      <p:pic>
        <p:nvPicPr>
          <p:cNvPr id="7" name="Объект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719" y="920338"/>
            <a:ext cx="3419103" cy="2279402"/>
          </a:xfrm>
          <a:prstGeom prst="rect">
            <a:avLst/>
          </a:prstGeom>
          <a:ln w="1905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3"/>
          <a:stretch/>
        </p:blipFill>
        <p:spPr>
          <a:xfrm>
            <a:off x="8616719" y="3668959"/>
            <a:ext cx="3434061" cy="2517238"/>
          </a:xfrm>
          <a:prstGeom prst="rect">
            <a:avLst/>
          </a:prstGeom>
          <a:ln w="1905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766" y="4619430"/>
            <a:ext cx="3119878" cy="1939376"/>
          </a:xfrm>
          <a:prstGeom prst="rect">
            <a:avLst/>
          </a:prstGeom>
          <a:ln w="1905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745" y="4205805"/>
            <a:ext cx="1544287" cy="2353001"/>
          </a:xfrm>
          <a:prstGeom prst="rect">
            <a:avLst/>
          </a:prstGeom>
          <a:ln w="1905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1" descr="F:\для презентации ФОР\фото02\IMG_280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2052" y="5126001"/>
            <a:ext cx="1922318" cy="128154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378" y="1056189"/>
            <a:ext cx="1342625" cy="134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9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709" y="294286"/>
            <a:ext cx="9365673" cy="609600"/>
          </a:xfrm>
        </p:spPr>
        <p:txBody>
          <a:bodyPr>
            <a:noAutofit/>
          </a:bodyPr>
          <a:lstStyle/>
          <a:p>
            <a:r>
              <a:rPr lang="ru-RU" sz="3600" dirty="0" err="1">
                <a:solidFill>
                  <a:schemeClr val="accent6">
                    <a:lumMod val="50000"/>
                  </a:schemeClr>
                </a:solidFill>
              </a:rPr>
              <a:t>Здоровьесберегающие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> технологии в ДОУ</a:t>
            </a:r>
          </a:p>
        </p:txBody>
      </p:sp>
      <p:pic>
        <p:nvPicPr>
          <p:cNvPr id="11267" name="Picture 3" descr="F:\для презентации ФОР\ку\IMG_28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382" y="1349081"/>
            <a:ext cx="3733800" cy="248920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</p:pic>
      <p:pic>
        <p:nvPicPr>
          <p:cNvPr id="11269" name="Picture 5" descr="F:\для презентации ФОР\ку\IMG_28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130" y="4121181"/>
            <a:ext cx="3733800" cy="248920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</p:pic>
      <p:pic>
        <p:nvPicPr>
          <p:cNvPr id="8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78" y="613756"/>
            <a:ext cx="2281844" cy="3424844"/>
          </a:xfrm>
          <a:prstGeom prst="rect">
            <a:avLst/>
          </a:prstGeom>
          <a:ln w="1905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F:\для презентации ФОР\IMG_7429.JPG"/>
          <p:cNvPicPr>
            <a:picLocks noChangeAspect="1" noChangeArrowheads="1"/>
          </p:cNvPicPr>
          <p:nvPr/>
        </p:nvPicPr>
        <p:blipFill>
          <a:blip r:embed="rId5" cstate="print"/>
          <a:srcRect l="21441"/>
          <a:stretch>
            <a:fillRect/>
          </a:stretch>
        </p:blipFill>
        <p:spPr bwMode="auto">
          <a:xfrm>
            <a:off x="6808001" y="1340994"/>
            <a:ext cx="2491250" cy="2371324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</p:pic>
      <p:pic>
        <p:nvPicPr>
          <p:cNvPr id="10" name="Объект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42"/>
          <a:stretch/>
        </p:blipFill>
        <p:spPr>
          <a:xfrm>
            <a:off x="8852536" y="4283477"/>
            <a:ext cx="2868927" cy="2322615"/>
          </a:xfrm>
          <a:prstGeom prst="rect">
            <a:avLst/>
          </a:prstGeom>
          <a:ln w="1905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857" y="1170245"/>
            <a:ext cx="1827570" cy="2741355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33" y="4121181"/>
            <a:ext cx="3313215" cy="2484911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8" y="598480"/>
            <a:ext cx="1056008" cy="105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6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53" y="274638"/>
            <a:ext cx="11228697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Коррекционная совместная работа со специалистами ДОУ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7078037" y="1199592"/>
            <a:ext cx="5157787" cy="5533902"/>
          </a:xfrm>
        </p:spPr>
        <p:txBody>
          <a:bodyPr>
            <a:normAutofit fontScale="62500" lnSpcReduction="20000"/>
          </a:bodyPr>
          <a:lstStyle/>
          <a:p>
            <a:pPr algn="ctr" fontAlgn="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Любимый спорт - здоровья порт,</a:t>
            </a:r>
          </a:p>
          <a:p>
            <a:pPr algn="ctr" fontAlgn="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здоровья и веселья!</a:t>
            </a:r>
          </a:p>
          <a:p>
            <a:pPr algn="ctr" fontAlgn="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Друзья, прошу, вы никогда без спорта не живите, </a:t>
            </a:r>
          </a:p>
          <a:p>
            <a:pPr algn="ctr" fontAlgn="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И спорт, пожалуйста, друзья, вы горячо  любите!  </a:t>
            </a:r>
          </a:p>
          <a:p>
            <a:pPr algn="ctr" fontAlgn="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И плавать вы должны уметь,</a:t>
            </a:r>
          </a:p>
          <a:p>
            <a:pPr algn="ctr" fontAlgn="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и бегать, и скакать!</a:t>
            </a:r>
          </a:p>
          <a:p>
            <a:pPr algn="ctr" fontAlgn="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На лыжах  бегать всем полезно, </a:t>
            </a:r>
          </a:p>
          <a:p>
            <a:pPr algn="ctr" fontAlgn="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и на коньках стоять!!! </a:t>
            </a:r>
          </a:p>
          <a:p>
            <a:pPr algn="ctr" fontAlgn="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Водой холодной обливаться </a:t>
            </a:r>
          </a:p>
          <a:p>
            <a:pPr algn="ctr" fontAlgn="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и всем в снежки играть.</a:t>
            </a:r>
          </a:p>
          <a:p>
            <a:pPr algn="ctr" fontAlgn="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И  физкультурой заниматься,</a:t>
            </a:r>
          </a:p>
          <a:p>
            <a:pPr algn="ctr" fontAlgn="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и летом в пруд нырять,</a:t>
            </a:r>
          </a:p>
          <a:p>
            <a:pPr algn="ctr" fontAlgn="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и надо прыгать на скакалке, и в  баскетбол играть. </a:t>
            </a:r>
          </a:p>
          <a:p>
            <a:pPr algn="ctr" fontAlgn="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И всем вокруг давно известно, </a:t>
            </a:r>
          </a:p>
          <a:p>
            <a:pPr algn="ctr" fontAlgn="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что надо воздухом дышать, - </a:t>
            </a:r>
          </a:p>
          <a:p>
            <a:pPr algn="ctr" fontAlgn="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здоровью это так полезно!  </a:t>
            </a:r>
          </a:p>
          <a:p>
            <a:pPr algn="ctr" fontAlgn="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И я  вам всем хочу сказать, </a:t>
            </a:r>
          </a:p>
          <a:p>
            <a:pPr algn="ctr" fontAlgn="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чтоб стать красивым, сильным, ловким,</a:t>
            </a:r>
          </a:p>
          <a:p>
            <a:pPr algn="ctr" fontAlgn="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и чтоб здоровье поддержать,</a:t>
            </a:r>
          </a:p>
          <a:p>
            <a:pPr algn="ctr" fontAlgn="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всем надо спортом заниматься</a:t>
            </a:r>
          </a:p>
          <a:p>
            <a:pPr algn="ctr" fontAlgn="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и физкультуру уважать!!! </a:t>
            </a:r>
          </a:p>
          <a:p>
            <a:pPr algn="ctr" fontAlgn="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                                             Степаненко Елизавета, 7 лет</a:t>
            </a:r>
          </a:p>
          <a:p>
            <a:endParaRPr lang="ru-RU" dirty="0"/>
          </a:p>
        </p:txBody>
      </p:sp>
      <p:pic>
        <p:nvPicPr>
          <p:cNvPr id="8" name="Объект 5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6"/>
          <a:stretch/>
        </p:blipFill>
        <p:spPr>
          <a:xfrm>
            <a:off x="3311970" y="1878537"/>
            <a:ext cx="2473041" cy="1995055"/>
          </a:xfrm>
          <a:prstGeom prst="rect">
            <a:avLst/>
          </a:prstGeom>
          <a:ln w="1905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F:\для презентации ФОР\ку\IMG_28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800" y="2014990"/>
            <a:ext cx="2927330" cy="1951553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</p:pic>
      <p:pic>
        <p:nvPicPr>
          <p:cNvPr id="10" name="Picture 4" descr="F:\Прохоренко\14.12.17\IMG_1815.jpg"/>
          <p:cNvPicPr>
            <a:picLocks noChangeAspect="1" noChangeArrowheads="1"/>
          </p:cNvPicPr>
          <p:nvPr/>
        </p:nvPicPr>
        <p:blipFill>
          <a:blip r:embed="rId4" cstate="print"/>
          <a:srcRect t="14286"/>
          <a:stretch>
            <a:fillRect/>
          </a:stretch>
        </p:blipFill>
        <p:spPr bwMode="auto">
          <a:xfrm>
            <a:off x="5235410" y="5139695"/>
            <a:ext cx="2589049" cy="147945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</p:pic>
      <p:pic>
        <p:nvPicPr>
          <p:cNvPr id="11" name="Picture 2" descr="F:\Прохоренко\14.12.17\IMG_18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 t="14937"/>
          <a:stretch>
            <a:fillRect/>
          </a:stretch>
        </p:blipFill>
        <p:spPr bwMode="auto">
          <a:xfrm>
            <a:off x="525460" y="4135354"/>
            <a:ext cx="4293300" cy="2434029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07134" y="2099839"/>
            <a:ext cx="1645602" cy="2925515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3" b="1472"/>
          <a:stretch/>
        </p:blipFill>
        <p:spPr>
          <a:xfrm>
            <a:off x="10984675" y="2397066"/>
            <a:ext cx="1080705" cy="1569477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" y="436803"/>
            <a:ext cx="1321935" cy="132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3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Результативность оздоровительной работы(совместная работа сотрудников ДОУ)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83011138"/>
              </p:ext>
            </p:extLst>
          </p:nvPr>
        </p:nvGraphicFramePr>
        <p:xfrm>
          <a:off x="1596243" y="2470068"/>
          <a:ext cx="8807035" cy="776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1407">
                  <a:extLst>
                    <a:ext uri="{9D8B030D-6E8A-4147-A177-3AD203B41FA5}">
                      <a16:colId xmlns:a16="http://schemas.microsoft.com/office/drawing/2014/main" val="90113065"/>
                    </a:ext>
                  </a:extLst>
                </a:gridCol>
                <a:gridCol w="1761407">
                  <a:extLst>
                    <a:ext uri="{9D8B030D-6E8A-4147-A177-3AD203B41FA5}">
                      <a16:colId xmlns:a16="http://schemas.microsoft.com/office/drawing/2014/main" val="2195136996"/>
                    </a:ext>
                  </a:extLst>
                </a:gridCol>
                <a:gridCol w="1761407">
                  <a:extLst>
                    <a:ext uri="{9D8B030D-6E8A-4147-A177-3AD203B41FA5}">
                      <a16:colId xmlns:a16="http://schemas.microsoft.com/office/drawing/2014/main" val="2771107967"/>
                    </a:ext>
                  </a:extLst>
                </a:gridCol>
                <a:gridCol w="1761407">
                  <a:extLst>
                    <a:ext uri="{9D8B030D-6E8A-4147-A177-3AD203B41FA5}">
                      <a16:colId xmlns:a16="http://schemas.microsoft.com/office/drawing/2014/main" val="2669100014"/>
                    </a:ext>
                  </a:extLst>
                </a:gridCol>
                <a:gridCol w="1761407">
                  <a:extLst>
                    <a:ext uri="{9D8B030D-6E8A-4147-A177-3AD203B41FA5}">
                      <a16:colId xmlns:a16="http://schemas.microsoft.com/office/drawing/2014/main" val="2643950728"/>
                    </a:ext>
                  </a:extLst>
                </a:gridCol>
              </a:tblGrid>
              <a:tr h="38534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2014 г.</a:t>
                      </a:r>
                      <a:endParaRPr lang="ru-RU" dirty="0"/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2015 г.</a:t>
                      </a:r>
                      <a:endParaRPr lang="ru-RU" dirty="0"/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2016 г.</a:t>
                      </a:r>
                      <a:endParaRPr lang="ru-RU" dirty="0"/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2017 г.</a:t>
                      </a:r>
                      <a:endParaRPr lang="ru-RU" dirty="0"/>
                    </a:p>
                  </a:txBody>
                  <a:tcPr marL="45057" marR="45057"/>
                </a:tc>
                <a:extLst>
                  <a:ext uri="{0D108BD9-81ED-4DB2-BD59-A6C34878D82A}">
                    <a16:rowId xmlns:a16="http://schemas.microsoft.com/office/drawing/2014/main" val="237732844"/>
                  </a:ext>
                </a:extLst>
              </a:tr>
              <a:tr h="390695">
                <a:tc>
                  <a:txBody>
                    <a:bodyPr/>
                    <a:lstStyle/>
                    <a:p>
                      <a:r>
                        <a:rPr lang="ru-RU" dirty="0" smtClean="0"/>
                        <a:t>заболеваемость</a:t>
                      </a:r>
                      <a:endParaRPr lang="ru-RU" dirty="0"/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10, 2 дней</a:t>
                      </a:r>
                      <a:endParaRPr lang="ru-RU" dirty="0"/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7,5 дней</a:t>
                      </a:r>
                      <a:endParaRPr lang="ru-RU" dirty="0"/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5,9 дней</a:t>
                      </a:r>
                      <a:endParaRPr lang="ru-RU" dirty="0"/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6,8 дней</a:t>
                      </a:r>
                      <a:endParaRPr lang="ru-RU" dirty="0"/>
                    </a:p>
                  </a:txBody>
                  <a:tcPr marL="45057" marR="45057"/>
                </a:tc>
                <a:extLst>
                  <a:ext uri="{0D108BD9-81ED-4DB2-BD59-A6C34878D82A}">
                    <a16:rowId xmlns:a16="http://schemas.microsoft.com/office/drawing/2014/main" val="3243559668"/>
                  </a:ext>
                </a:extLst>
              </a:tr>
            </a:tbl>
          </a:graphicData>
        </a:graphic>
      </p:graphicFrame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1440378" y="1789980"/>
            <a:ext cx="9311244" cy="6492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Заболеваемость воспитанников (на одного ребенка)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Объект 4"/>
          <p:cNvSpPr txBox="1">
            <a:spLocks/>
          </p:cNvSpPr>
          <p:nvPr/>
        </p:nvSpPr>
        <p:spPr>
          <a:xfrm>
            <a:off x="4448298" y="3435886"/>
            <a:ext cx="5181600" cy="649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Средняя посещаемость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8961023"/>
              </p:ext>
            </p:extLst>
          </p:nvPr>
        </p:nvGraphicFramePr>
        <p:xfrm>
          <a:off x="1596243" y="4085091"/>
          <a:ext cx="8807035" cy="832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1407">
                  <a:extLst>
                    <a:ext uri="{9D8B030D-6E8A-4147-A177-3AD203B41FA5}">
                      <a16:colId xmlns:a16="http://schemas.microsoft.com/office/drawing/2014/main" val="90113065"/>
                    </a:ext>
                  </a:extLst>
                </a:gridCol>
                <a:gridCol w="1761407">
                  <a:extLst>
                    <a:ext uri="{9D8B030D-6E8A-4147-A177-3AD203B41FA5}">
                      <a16:colId xmlns:a16="http://schemas.microsoft.com/office/drawing/2014/main" val="2195136996"/>
                    </a:ext>
                  </a:extLst>
                </a:gridCol>
                <a:gridCol w="1761407">
                  <a:extLst>
                    <a:ext uri="{9D8B030D-6E8A-4147-A177-3AD203B41FA5}">
                      <a16:colId xmlns:a16="http://schemas.microsoft.com/office/drawing/2014/main" val="2771107967"/>
                    </a:ext>
                  </a:extLst>
                </a:gridCol>
                <a:gridCol w="1761407">
                  <a:extLst>
                    <a:ext uri="{9D8B030D-6E8A-4147-A177-3AD203B41FA5}">
                      <a16:colId xmlns:a16="http://schemas.microsoft.com/office/drawing/2014/main" val="2669100014"/>
                    </a:ext>
                  </a:extLst>
                </a:gridCol>
                <a:gridCol w="1761407">
                  <a:extLst>
                    <a:ext uri="{9D8B030D-6E8A-4147-A177-3AD203B41FA5}">
                      <a16:colId xmlns:a16="http://schemas.microsoft.com/office/drawing/2014/main" val="2643950728"/>
                    </a:ext>
                  </a:extLst>
                </a:gridCol>
              </a:tblGrid>
              <a:tr h="41317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2014 г.</a:t>
                      </a:r>
                      <a:endParaRPr lang="ru-RU" dirty="0"/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2015 г.</a:t>
                      </a:r>
                      <a:endParaRPr lang="ru-RU" dirty="0"/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2016 г.</a:t>
                      </a:r>
                      <a:endParaRPr lang="ru-RU" dirty="0"/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2017 г.</a:t>
                      </a:r>
                      <a:endParaRPr lang="ru-RU" dirty="0"/>
                    </a:p>
                  </a:txBody>
                  <a:tcPr marL="45057" marR="45057"/>
                </a:tc>
                <a:extLst>
                  <a:ext uri="{0D108BD9-81ED-4DB2-BD59-A6C34878D82A}">
                    <a16:rowId xmlns:a16="http://schemas.microsoft.com/office/drawing/2014/main" val="237732844"/>
                  </a:ext>
                </a:extLst>
              </a:tr>
              <a:tr h="418912">
                <a:tc>
                  <a:txBody>
                    <a:bodyPr/>
                    <a:lstStyle/>
                    <a:p>
                      <a:r>
                        <a:rPr lang="ru-RU" dirty="0" smtClean="0"/>
                        <a:t>посещаемость</a:t>
                      </a:r>
                      <a:endParaRPr lang="ru-RU" dirty="0"/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72,33%</a:t>
                      </a:r>
                      <a:endParaRPr lang="ru-RU" dirty="0"/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73,27%</a:t>
                      </a:r>
                      <a:endParaRPr lang="ru-RU" dirty="0"/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75,14%</a:t>
                      </a:r>
                      <a:endParaRPr lang="ru-RU" dirty="0"/>
                    </a:p>
                  </a:txBody>
                  <a:tcPr marL="45057" marR="450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74,18%</a:t>
                      </a:r>
                      <a:endParaRPr lang="ru-RU" dirty="0"/>
                    </a:p>
                  </a:txBody>
                  <a:tcPr marL="45057" marR="45057"/>
                </a:tc>
                <a:extLst>
                  <a:ext uri="{0D108BD9-81ED-4DB2-BD59-A6C34878D82A}">
                    <a16:rowId xmlns:a16="http://schemas.microsoft.com/office/drawing/2014/main" val="3243559668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86" y="5007643"/>
            <a:ext cx="7180612" cy="17083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08" y="274638"/>
            <a:ext cx="1321935" cy="132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3" y="237185"/>
            <a:ext cx="11447813" cy="617518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В рамках проекта «Вперед к вершинам спорта» - Спартакиада детских садов 1 этап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8221632" y="1009403"/>
            <a:ext cx="3392435" cy="300445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Цель проекта: Выявление и поддержка спортивно одаренных детей, создание условий для реализации их потенциала.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21" y="890650"/>
            <a:ext cx="3555358" cy="199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628" y="890650"/>
            <a:ext cx="3555356" cy="199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21" y="2977365"/>
            <a:ext cx="3555358" cy="1999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722" y="2977365"/>
            <a:ext cx="3499262" cy="1968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2" b="19826"/>
          <a:stretch/>
        </p:blipFill>
        <p:spPr>
          <a:xfrm>
            <a:off x="1985904" y="5049149"/>
            <a:ext cx="4633448" cy="1529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237" y="4124437"/>
            <a:ext cx="4441712" cy="2494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26" y="5153151"/>
            <a:ext cx="1321935" cy="132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5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956" y="191006"/>
            <a:ext cx="11494160" cy="5927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В рамках проекта «Вперед к вершинам спорта» Спартакиада детских садов  2 этап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9272540" y="1127217"/>
            <a:ext cx="2620396" cy="3164774"/>
          </a:xfrm>
        </p:spPr>
        <p:txBody>
          <a:bodyPr>
            <a:normAutofit/>
          </a:bodyPr>
          <a:lstStyle/>
          <a:p>
            <a:pPr lvl="0"/>
            <a:r>
              <a:rPr lang="ru-RU" sz="1100" dirty="0">
                <a:solidFill>
                  <a:schemeClr val="accent6">
                    <a:lumMod val="50000"/>
                  </a:schemeClr>
                </a:solidFill>
              </a:rPr>
              <a:t>Беговая эстафета с мячом</a:t>
            </a:r>
          </a:p>
          <a:p>
            <a:pPr lvl="0"/>
            <a:r>
              <a:rPr lang="ru-RU" sz="1100" dirty="0">
                <a:solidFill>
                  <a:schemeClr val="accent6">
                    <a:lumMod val="50000"/>
                  </a:schemeClr>
                </a:solidFill>
              </a:rPr>
              <a:t>Эстафета с ведением мяча</a:t>
            </a:r>
          </a:p>
          <a:p>
            <a:pPr lvl="0"/>
            <a:r>
              <a:rPr lang="ru-RU" sz="1100" dirty="0">
                <a:solidFill>
                  <a:schemeClr val="accent6">
                    <a:lumMod val="50000"/>
                  </a:schemeClr>
                </a:solidFill>
              </a:rPr>
              <a:t>Передача мяча в колонне тремя способами</a:t>
            </a:r>
          </a:p>
          <a:p>
            <a:pPr lvl="0"/>
            <a:r>
              <a:rPr lang="ru-RU" sz="1100" dirty="0">
                <a:solidFill>
                  <a:schemeClr val="accent6">
                    <a:lumMod val="50000"/>
                  </a:schemeClr>
                </a:solidFill>
              </a:rPr>
              <a:t>Передача мяча по кругу</a:t>
            </a:r>
          </a:p>
          <a:p>
            <a:pPr lvl="0"/>
            <a:r>
              <a:rPr lang="ru-RU" sz="1100" dirty="0">
                <a:solidFill>
                  <a:schemeClr val="accent6">
                    <a:lumMod val="50000"/>
                  </a:schemeClr>
                </a:solidFill>
              </a:rPr>
              <a:t>Попадание мячом в баскетбольное кольцо</a:t>
            </a:r>
          </a:p>
          <a:p>
            <a:pPr lvl="0"/>
            <a:r>
              <a:rPr lang="ru-RU" sz="1100" dirty="0">
                <a:solidFill>
                  <a:schemeClr val="accent6">
                    <a:lumMod val="50000"/>
                  </a:schemeClr>
                </a:solidFill>
              </a:rPr>
              <a:t>Игра «Вышибала»</a:t>
            </a:r>
          </a:p>
          <a:p>
            <a:endParaRPr lang="ru-RU" sz="11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" t="10563" b="32814"/>
          <a:stretch/>
        </p:blipFill>
        <p:spPr>
          <a:xfrm>
            <a:off x="177505" y="906482"/>
            <a:ext cx="6090371" cy="2303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9"/>
          <a:stretch/>
        </p:blipFill>
        <p:spPr>
          <a:xfrm>
            <a:off x="6969796" y="980396"/>
            <a:ext cx="2046297" cy="2728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25" y="2553195"/>
            <a:ext cx="2983674" cy="1989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292" y="2866601"/>
            <a:ext cx="2876843" cy="1917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55" y="4542311"/>
            <a:ext cx="2951735" cy="1967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507" y="4739964"/>
            <a:ext cx="2930369" cy="1953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791" y="4291991"/>
            <a:ext cx="3205811" cy="2137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372" y="2964633"/>
            <a:ext cx="2590290" cy="206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6" descr="F:\инновации\60705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267854" y="5104376"/>
            <a:ext cx="1524808" cy="1589167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0231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Стандартная">
      <a:dk1>
        <a:sysClr val="windowText" lastClr="000000"/>
      </a:dk1>
      <a:lt1>
        <a:sysClr val="window" lastClr="FFFFFF"/>
      </a:lt1>
      <a:dk2>
        <a:srgbClr val="6E747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85296"/>
      </a:hlink>
      <a:folHlink>
        <a:srgbClr val="99336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янец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TM02836342[[fn=Ион]]</Template>
  <TotalTime>492</TotalTime>
  <Words>481</Words>
  <Application>Microsoft Office PowerPoint</Application>
  <PresentationFormat>Широкоэкранный</PresentationFormat>
  <Paragraphs>100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Blank</vt:lpstr>
      <vt:lpstr>  Мой инновационный педагогический опыт</vt:lpstr>
      <vt:lpstr>Специалист  по физической культуре и спорту.  Санкт-Петербургский государственный университет физической культуры и спорта имени П.Ф.Лесгафта, выпуск 2008 г.   Руководитель творческой группы  «Физическое развитие детей дошкольного возраста в рамках реализации ФГОС ДО» Приозерского района в 2017, 2018 гг.  Лауреат конкурса «Учитель года»  в номинации «Воспитатель года» Приозерский район, 2018 год  личный сайт http://prohorenko-u-a.a2b2.ru/                        педагогический стаж работы 14,5 лет                         стаж работы в ДОУ – 4 года</vt:lpstr>
      <vt:lpstr>Моя дружная спортивная семья  дает мне силы для работы и творчества </vt:lpstr>
      <vt:lpstr>Моё любимое место работы</vt:lpstr>
      <vt:lpstr>Здоровьесберегающие технологии в ДОУ</vt:lpstr>
      <vt:lpstr>Коррекционная совместная работа со специалистами ДОУ</vt:lpstr>
      <vt:lpstr>Результативность оздоровительной работы(совместная работа сотрудников ДОУ)</vt:lpstr>
      <vt:lpstr>В рамках проекта «Вперед к вершинам спорта» - Спартакиада детских садов 1 этап</vt:lpstr>
      <vt:lpstr>В рамках проекта «Вперед к вершинам спорта» Спартакиада детских садов  2 этап</vt:lpstr>
      <vt:lpstr>Родители – активные участники жизни ДОУ</vt:lpstr>
      <vt:lpstr>Наши спортивные успехи</vt:lpstr>
      <vt:lpstr>Проекты патриотической направленности</vt:lpstr>
      <vt:lpstr>Педагогические проекты с родителями  (законными представителями) </vt:lpstr>
      <vt:lpstr>Спартакиада педагогических работников Приозерского района</vt:lpstr>
      <vt:lpstr>Все фотографии в презентации размещены с согласия родителей (законных представителей) воспитанников МДОУ № 31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88</cp:revision>
  <dcterms:created xsi:type="dcterms:W3CDTF">2018-12-12T08:30:25Z</dcterms:created>
  <dcterms:modified xsi:type="dcterms:W3CDTF">2018-12-14T08:32:04Z</dcterms:modified>
</cp:coreProperties>
</file>